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9" r:id="rId4"/>
    <p:sldId id="265" r:id="rId5"/>
    <p:sldId id="270" r:id="rId6"/>
    <p:sldId id="267" r:id="rId7"/>
    <p:sldId id="268" r:id="rId8"/>
    <p:sldId id="272" r:id="rId9"/>
    <p:sldId id="266" r:id="rId10"/>
    <p:sldId id="276" r:id="rId11"/>
    <p:sldId id="273" r:id="rId12"/>
    <p:sldId id="274" r:id="rId13"/>
    <p:sldId id="275" r:id="rId14"/>
    <p:sldId id="271" r:id="rId15"/>
    <p:sldId id="277" r:id="rId16"/>
    <p:sldId id="257" r:id="rId17"/>
    <p:sldId id="258" r:id="rId18"/>
    <p:sldId id="259" r:id="rId19"/>
    <p:sldId id="260" r:id="rId20"/>
    <p:sldId id="261" r:id="rId21"/>
    <p:sldId id="262" r:id="rId22"/>
    <p:sldId id="263" r:id="rId23"/>
  </p:sldIdLst>
  <p:sldSz cx="12192000" cy="6858000"/>
  <p:notesSz cx="6858000" cy="9144000"/>
  <p:embeddedFontLst>
    <p:embeddedFont>
      <p:font typeface="Francois One" panose="02000503040000020004" pitchFamily="2" charset="77"/>
      <p:regular r:id="rId25"/>
    </p:embeddedFont>
    <p:embeddedFont>
      <p:font typeface="Roboto Light" panose="020F03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lfDwsCc803vyC76gfYu9LBlkH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5E3F5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" name="Google Shape;13;p10"/>
          <p:cNvPicPr preferRelativeResize="0"/>
          <p:nvPr/>
        </p:nvPicPr>
        <p:blipFill rotWithShape="1">
          <a:blip r:embed="rId2">
            <a:alphaModFix/>
          </a:blip>
          <a:srcRect l="3069" t="30081" r="2034" b="461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"/>
          <p:cNvSpPr txBox="1">
            <a:spLocks noGrp="1"/>
          </p:cNvSpPr>
          <p:nvPr>
            <p:ph type="ctrTitle"/>
          </p:nvPr>
        </p:nvSpPr>
        <p:spPr>
          <a:xfrm>
            <a:off x="2716384" y="8375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cois One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ubTitle" idx="1"/>
          </p:nvPr>
        </p:nvSpPr>
        <p:spPr>
          <a:xfrm>
            <a:off x="2716384" y="341017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6" name="Google Shape;1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7948" y="5551405"/>
            <a:ext cx="3045171" cy="105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533" y="5571371"/>
            <a:ext cx="1059415" cy="101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/>
          <p:nvPr/>
        </p:nvSpPr>
        <p:spPr>
          <a:xfrm>
            <a:off x="0" y="6011877"/>
            <a:ext cx="12192000" cy="8461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" name="Google Shape;20;p11"/>
          <p:cNvPicPr preferRelativeResize="0"/>
          <p:nvPr/>
        </p:nvPicPr>
        <p:blipFill rotWithShape="1">
          <a:blip r:embed="rId2">
            <a:alphaModFix/>
          </a:blip>
          <a:srcRect l="1935" t="23738" r="1934" b="1010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893620" y="608517"/>
            <a:ext cx="9963726" cy="109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cois One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893620" y="1865745"/>
            <a:ext cx="9963726" cy="371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" name="Google Shape;2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8812" y="6077610"/>
            <a:ext cx="641503" cy="71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685" y="6150697"/>
            <a:ext cx="2380528" cy="56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/>
          <p:nvPr/>
        </p:nvSpPr>
        <p:spPr>
          <a:xfrm>
            <a:off x="0" y="6089650"/>
            <a:ext cx="12192000" cy="768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" name="Google Shape;27;p12"/>
          <p:cNvSpPr/>
          <p:nvPr/>
        </p:nvSpPr>
        <p:spPr>
          <a:xfrm>
            <a:off x="0" y="4562475"/>
            <a:ext cx="12192000" cy="1527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" name="Google Shape;28;p12"/>
          <p:cNvSpPr/>
          <p:nvPr/>
        </p:nvSpPr>
        <p:spPr>
          <a:xfrm>
            <a:off x="0" y="0"/>
            <a:ext cx="12192000" cy="456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l="1935" t="23738" r="1934" b="1010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1850" y="147882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ancois One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1850" y="4632830"/>
            <a:ext cx="10515600" cy="138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8812" y="6116496"/>
            <a:ext cx="641503" cy="71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395" y="6273164"/>
            <a:ext cx="1636424" cy="39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/>
          <p:nvPr/>
        </p:nvSpPr>
        <p:spPr>
          <a:xfrm>
            <a:off x="0" y="6011877"/>
            <a:ext cx="12192000" cy="8461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" name="Google Shape;36;p13"/>
          <p:cNvPicPr preferRelativeResize="0"/>
          <p:nvPr/>
        </p:nvPicPr>
        <p:blipFill rotWithShape="1">
          <a:blip r:embed="rId2">
            <a:alphaModFix/>
          </a:blip>
          <a:srcRect l="1935" t="23738" r="1934" b="1010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8203" y="598339"/>
            <a:ext cx="10515600" cy="10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8199" y="1852335"/>
            <a:ext cx="5181600" cy="401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6172203" y="1852335"/>
            <a:ext cx="5181600" cy="401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" name="Google Shape;4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28812" y="6077610"/>
            <a:ext cx="641503" cy="71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685" y="6150697"/>
            <a:ext cx="2380528" cy="568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4"/>
          <p:cNvPicPr preferRelativeResize="0"/>
          <p:nvPr/>
        </p:nvPicPr>
        <p:blipFill rotWithShape="1">
          <a:blip r:embed="rId2">
            <a:alphaModFix/>
          </a:blip>
          <a:srcRect l="1935" t="23738" r="1934" b="1010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cois One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553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553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9" name="Google Shape;4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4585" y="6121815"/>
            <a:ext cx="1866466" cy="649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l="1935" t="23738" r="1934" b="1010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3718" y="6020904"/>
            <a:ext cx="644157" cy="71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395" y="6273164"/>
            <a:ext cx="1636424" cy="39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23718" y="6020904"/>
            <a:ext cx="644157" cy="71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95" y="6273164"/>
            <a:ext cx="1636424" cy="39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/>
          <p:cNvPicPr preferRelativeResize="0"/>
          <p:nvPr/>
        </p:nvPicPr>
        <p:blipFill rotWithShape="1">
          <a:blip r:embed="rId2">
            <a:alphaModFix/>
          </a:blip>
          <a:srcRect l="1935" t="23738" r="1934" b="10106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839788" y="1002148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cois On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1"/>
          </p:nvPr>
        </p:nvSpPr>
        <p:spPr>
          <a:xfrm>
            <a:off x="5183188" y="153237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2"/>
          </p:nvPr>
        </p:nvSpPr>
        <p:spPr>
          <a:xfrm>
            <a:off x="839788" y="2602348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3718" y="101038"/>
            <a:ext cx="644157" cy="71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395" y="353298"/>
            <a:ext cx="1636424" cy="39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cois On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cois One"/>
              <a:buNone/>
              <a:defRPr sz="4400" b="0" i="0" u="none" strike="noStrike" cap="none">
                <a:solidFill>
                  <a:schemeClr val="dk1"/>
                </a:solidFill>
                <a:latin typeface="Francois One"/>
                <a:ea typeface="Francois One"/>
                <a:cs typeface="Francois One"/>
                <a:sym typeface="Francoi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716384" y="837500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42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Mapeo de interiores y 3D en </a:t>
            </a:r>
            <a:r>
              <a:rPr lang="es-CO" sz="4200" b="1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OpenStreetMap</a:t>
            </a:r>
            <a:endParaRPr sz="4200" dirty="0">
              <a:solidFill>
                <a:srgbClr val="FFFFFF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716384" y="3410170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 sz="2600" dirty="0"/>
              <a:t>Andrés Gómez Casanova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ES" sz="2600" dirty="0"/>
              <a:t>@</a:t>
            </a:r>
            <a:r>
              <a:rPr lang="es-ES" sz="2600" dirty="0" err="1"/>
              <a:t>AngocA</a:t>
            </a:r>
            <a:r>
              <a:rPr lang="es-CO" sz="2600" dirty="0"/>
              <a:t> 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9D83-74DD-8D6D-784E-35BCDD938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Renders indoor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CCB7-DAF3-73AB-09C8-465E95934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Indoor equal.</a:t>
            </a:r>
          </a:p>
          <a:p>
            <a:r>
              <a:rPr lang="en-CO" dirty="0"/>
              <a:t>OpenLevelUp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854FF-3262-A259-7558-08CBDCE2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291" y="2944312"/>
            <a:ext cx="4347479" cy="2633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90072-C626-B3EE-8D56-0834729D9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20" y="250372"/>
            <a:ext cx="3752850" cy="24892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5E7B74E-6A78-ABEE-CCF8-B91921A0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085" y="250372"/>
            <a:ext cx="24892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4B06-C8B9-4AB2-1CD5-A25C714F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Herramientas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E4681-17C7-605D-1BF1-DFF33E2FB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3D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54AD0-1F84-545C-B8CB-94BC576C36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CO" dirty="0"/>
              <a:t>Plugins JOSM:</a:t>
            </a:r>
          </a:p>
          <a:p>
            <a:pPr lvl="1"/>
            <a:r>
              <a:rPr lang="en-US" dirty="0"/>
              <a:t>K</a:t>
            </a:r>
            <a:r>
              <a:rPr lang="en-CO" dirty="0"/>
              <a:t>endzi-3d (no funciona).</a:t>
            </a:r>
          </a:p>
          <a:p>
            <a:pPr lvl="1"/>
            <a:r>
              <a:rPr lang="en-CO" dirty="0"/>
              <a:t>UrbanEye3d (muy reciente).</a:t>
            </a:r>
          </a:p>
          <a:p>
            <a:r>
              <a:rPr lang="en-CO" dirty="0"/>
              <a:t>iD no ofrece herramientas.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6DDC3-67FC-D303-5A9C-F81A527FF70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CO" dirty="0"/>
              <a:t>Indoor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104575-D8B5-2958-DD3A-496B8395EF4D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CO" dirty="0"/>
              <a:t>Plugins JOSM:</a:t>
            </a:r>
          </a:p>
          <a:p>
            <a:pPr lvl="1"/>
            <a:r>
              <a:rPr lang="en-CO" dirty="0"/>
              <a:t>indoor-equal</a:t>
            </a:r>
          </a:p>
          <a:p>
            <a:pPr lvl="1"/>
            <a:r>
              <a:rPr lang="en-CO" dirty="0"/>
              <a:t>indoorhelper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1B20C-D6CD-94AB-FB73-248EB12F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057" y="4472339"/>
            <a:ext cx="3776889" cy="2151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C26FAE-9D73-A1C5-FBE5-232CCB990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7" y="4286893"/>
            <a:ext cx="3776889" cy="24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7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0DE6-BD0D-7808-A332-FE687E72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Trucos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0F249-25AE-179F-F10D-26A985565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3D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A27DB-4884-E1EB-5D95-6A52AB34204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CO" dirty="0"/>
              <a:t>Foto con drone.</a:t>
            </a:r>
          </a:p>
          <a:p>
            <a:r>
              <a:rPr lang="en-CO" dirty="0"/>
              <a:t>Muchas fotos a nivel de calle.</a:t>
            </a:r>
          </a:p>
          <a:p>
            <a:pPr lvl="1"/>
            <a:r>
              <a:rPr lang="en-CO" dirty="0"/>
              <a:t>360 si es posible.</a:t>
            </a:r>
          </a:p>
          <a:p>
            <a:r>
              <a:rPr lang="en-CO" dirty="0"/>
              <a:t>Guardar y revisar a los 5 mins en F4.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70255-AB9E-B952-BDCC-DE3C0A6832D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CO" dirty="0"/>
              <a:t>Indoor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63EB31-217E-5381-5C8F-11B7D0765D60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CO" dirty="0"/>
              <a:t>Plano o rutas de evacuación.</a:t>
            </a:r>
          </a:p>
          <a:p>
            <a:pPr lvl="1"/>
            <a:r>
              <a:rPr lang="en-CO" dirty="0"/>
              <a:t>+ plugin PicLayer</a:t>
            </a:r>
          </a:p>
          <a:p>
            <a:r>
              <a:rPr lang="en-CO" dirty="0"/>
              <a:t>Pedir permiso de uso de estos datos.</a:t>
            </a:r>
          </a:p>
          <a:p>
            <a:r>
              <a:rPr lang="en-CO" dirty="0"/>
              <a:t>Metro (cinta métrica o digital).</a:t>
            </a:r>
          </a:p>
        </p:txBody>
      </p:sp>
    </p:spTree>
    <p:extLst>
      <p:ext uri="{BB962C8B-B14F-4D97-AF65-F5344CB8AC3E}">
        <p14:creationId xmlns:p14="http://schemas.microsoft.com/office/powerpoint/2010/main" val="294281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D56E-1F5A-4C37-3114-77C22459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Herramientas 3D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6360BA-8D61-CD26-A156-616FD08B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223" y="685800"/>
            <a:ext cx="3191753" cy="447402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E12A1E-3C99-57AA-008A-52EA11E6E9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Field Papers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27CC4-E738-AE1F-0467-144C1554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776" y="2037939"/>
            <a:ext cx="2378003" cy="35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8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F0560-B3A1-C160-AE38-C2533AFA68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8013"/>
            <a:ext cx="9963150" cy="1092200"/>
          </a:xfrm>
        </p:spPr>
        <p:txBody>
          <a:bodyPr/>
          <a:lstStyle/>
          <a:p>
            <a:r>
              <a:rPr lang="en-CO" dirty="0"/>
              <a:t>Problemas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2D429-54D3-5C52-906E-8B911BC6A6E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1865313"/>
            <a:ext cx="4610100" cy="3711575"/>
          </a:xfrm>
        </p:spPr>
        <p:txBody>
          <a:bodyPr/>
          <a:lstStyle/>
          <a:p>
            <a:r>
              <a:rPr lang="en-CO" dirty="0"/>
              <a:t>Mapeo en alto nivel de detalle.</a:t>
            </a:r>
          </a:p>
          <a:p>
            <a:pPr lvl="1"/>
            <a:r>
              <a:rPr lang="en-CO" dirty="0"/>
              <a:t>Zoom 10m.</a:t>
            </a:r>
          </a:p>
          <a:p>
            <a:r>
              <a:rPr lang="en-CO" dirty="0"/>
              <a:t>Mantenibilidad de la zona se complexifica.</a:t>
            </a:r>
          </a:p>
          <a:p>
            <a:pPr lvl="1"/>
            <a:r>
              <a:rPr lang="en-CO" dirty="0"/>
              <a:t>No todos entienden los componentes.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B72BC-6F89-DB59-50BF-1D9DB1B7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0"/>
            <a:ext cx="7581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28A82-F050-3406-4CE4-1C781B59C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O" dirty="0"/>
              <a:t>Gracias por su atención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A191E-606B-BF73-B972-3CDF61A263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O" dirty="0"/>
              <a:t>Andrés Gómez Casanova</a:t>
            </a:r>
          </a:p>
          <a:p>
            <a:r>
              <a:rPr lang="en-CO" dirty="0"/>
              <a:t>@AngocA</a:t>
            </a:r>
          </a:p>
        </p:txBody>
      </p:sp>
    </p:spTree>
    <p:extLst>
      <p:ext uri="{BB962C8B-B14F-4D97-AF65-F5344CB8AC3E}">
        <p14:creationId xmlns:p14="http://schemas.microsoft.com/office/powerpoint/2010/main" val="111504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93620" y="608517"/>
            <a:ext cx="99636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cois One"/>
              <a:buNone/>
            </a:pPr>
            <a:r>
              <a:rPr lang="es-CO"/>
              <a:t>Introducción 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93620" y="1865745"/>
            <a:ext cx="9963600" cy="3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b="1">
                <a:latin typeface="Arial"/>
                <a:ea typeface="Arial"/>
                <a:cs typeface="Arial"/>
                <a:sym typeface="Arial"/>
              </a:rPr>
              <a:t>Saludo y presentación personal</a:t>
            </a:r>
            <a:r>
              <a:rPr lang="es-CO" sz="2000">
                <a:latin typeface="Arial"/>
                <a:ea typeface="Arial"/>
                <a:cs typeface="Arial"/>
                <a:sym typeface="Arial"/>
              </a:rPr>
              <a:t> (nombre, institución/rol, motivo de la ponencia).</a:t>
            </a:r>
            <a:br>
              <a:rPr lang="es-CO" sz="2000"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b="1">
                <a:latin typeface="Arial"/>
                <a:ea typeface="Arial"/>
                <a:cs typeface="Arial"/>
                <a:sym typeface="Arial"/>
              </a:rPr>
              <a:t>Contextualización breve</a:t>
            </a:r>
            <a:r>
              <a:rPr lang="es-CO" sz="2000">
                <a:latin typeface="Arial"/>
                <a:ea typeface="Arial"/>
                <a:cs typeface="Arial"/>
                <a:sym typeface="Arial"/>
              </a:rPr>
              <a:t> del tema (por qué es importante, a quién interesa, qué problema o vacío aborda).</a:t>
            </a:r>
            <a:br>
              <a:rPr lang="es-CO" sz="2000"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000" b="1">
                <a:latin typeface="Arial"/>
                <a:ea typeface="Arial"/>
                <a:cs typeface="Arial"/>
                <a:sym typeface="Arial"/>
              </a:rPr>
              <a:t>Objetivos o preguntas guía</a:t>
            </a:r>
            <a:r>
              <a:rPr lang="es-CO" sz="2000">
                <a:latin typeface="Arial"/>
                <a:ea typeface="Arial"/>
                <a:cs typeface="Arial"/>
                <a:sym typeface="Arial"/>
              </a:rPr>
              <a:t> de la ponencia.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1850" y="1478825"/>
            <a:ext cx="10515600" cy="27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2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Marco conceptual y antecedentes (5 minutos)</a:t>
            </a:r>
            <a:endParaRPr sz="25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s-CO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Conceptos clave que el público debe tener claro para entender la ponencia.</a:t>
            </a:r>
            <a:br>
              <a:rPr lang="es-CO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●"/>
            </a:pPr>
            <a:r>
              <a:rPr lang="es-CO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Breve revisión de estudios previos, experiencias o contexto del tema.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831850" y="4632830"/>
            <a:ext cx="10515600" cy="13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CO"/>
              <a:t>Marco Conceptual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3" y="598339"/>
            <a:ext cx="10515600" cy="10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cois One"/>
              <a:buNone/>
            </a:pP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199" y="1852335"/>
            <a:ext cx="5181600" cy="401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2"/>
          </p:nvPr>
        </p:nvSpPr>
        <p:spPr>
          <a:xfrm>
            <a:off x="6172203" y="1852335"/>
            <a:ext cx="5181600" cy="401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rancois One"/>
              <a:buNone/>
            </a:pPr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553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553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8153-8D12-5296-E327-4E9ED9EF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¿Qué es mapear en 3D en OSM?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D3A34-24CD-C5DB-E76C-311B237AA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Para ver construcciones bonitas.</a:t>
            </a:r>
          </a:p>
          <a:p>
            <a:r>
              <a:rPr lang="en-CO" dirty="0"/>
              <a:t>Usos:</a:t>
            </a:r>
          </a:p>
          <a:p>
            <a:pPr lvl="1"/>
            <a:r>
              <a:rPr lang="en-CO" dirty="0"/>
              <a:t>Para juegos.</a:t>
            </a:r>
          </a:p>
          <a:p>
            <a:pPr lvl="1"/>
            <a:r>
              <a:rPr lang="en-CO" dirty="0"/>
              <a:t>Para navegación.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21B51-AAAE-0AF7-9E0D-05C0541C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943" y="481372"/>
            <a:ext cx="3188542" cy="2212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E4998-6578-C854-10F7-8D4E4143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351" y="3429000"/>
            <a:ext cx="2178050" cy="3106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518B7-2F69-48C2-61D9-738469CDD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96" y="2821050"/>
            <a:ext cx="217805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59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cois One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839788" y="1002148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cois One"/>
              <a:buNone/>
            </a:pPr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body" idx="1"/>
          </p:nvPr>
        </p:nvSpPr>
        <p:spPr>
          <a:xfrm>
            <a:off x="5183188" y="1532373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sp>
        <p:nvSpPr>
          <p:cNvPr id="133" name="Google Shape;133;p8"/>
          <p:cNvSpPr txBox="1">
            <a:spLocks noGrp="1"/>
          </p:cNvSpPr>
          <p:nvPr>
            <p:ph type="body" idx="2"/>
          </p:nvPr>
        </p:nvSpPr>
        <p:spPr>
          <a:xfrm>
            <a:off x="839788" y="2602348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9853-829B-2F33-B56B-02A8FE6F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¿Cómo se diseña en 3D?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70DB-07A9-9392-6D3E-19105AC73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Footprint del edificio.</a:t>
            </a:r>
          </a:p>
          <a:p>
            <a:pPr lvl="1"/>
            <a:r>
              <a:rPr lang="en-CO" dirty="0"/>
              <a:t>Todo lo que abarca visto desde arriba.</a:t>
            </a:r>
          </a:p>
          <a:p>
            <a:r>
              <a:rPr lang="en-CO" dirty="0"/>
              <a:t>Cuántos pisos.</a:t>
            </a:r>
          </a:p>
          <a:p>
            <a:r>
              <a:rPr lang="en-CO" dirty="0"/>
              <a:t>Mejor cuántos metros.</a:t>
            </a:r>
          </a:p>
          <a:p>
            <a:r>
              <a:rPr lang="en-CO" dirty="0"/>
              <a:t>Fachadas (material, color).</a:t>
            </a:r>
          </a:p>
          <a:p>
            <a:r>
              <a:rPr lang="en-CO" dirty="0"/>
              <a:t>Techos (Forma-aguas, color).</a:t>
            </a:r>
          </a:p>
        </p:txBody>
      </p:sp>
    </p:spTree>
    <p:extLst>
      <p:ext uri="{BB962C8B-B14F-4D97-AF65-F5344CB8AC3E}">
        <p14:creationId xmlns:p14="http://schemas.microsoft.com/office/powerpoint/2010/main" val="368606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A808-BCB9-98BB-7E13-4553AE4F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¿Qué es el mapeo de interiores en OSM?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843E-026C-9FA9-F07B-8C8C09163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Para ver los componentes internos de una construcción.</a:t>
            </a:r>
          </a:p>
          <a:p>
            <a:r>
              <a:rPr lang="en-CO" dirty="0"/>
              <a:t>Usos:</a:t>
            </a:r>
          </a:p>
          <a:p>
            <a:pPr lvl="1"/>
            <a:r>
              <a:rPr lang="en-CO" dirty="0"/>
              <a:t>Mapa de evacuación.</a:t>
            </a:r>
          </a:p>
          <a:p>
            <a:pPr lvl="1"/>
            <a:r>
              <a:rPr lang="en-CO" dirty="0"/>
              <a:t>Mapa de ruta sanitaria.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88674-E0A3-A042-1ACC-C9013DE5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764" y="3221780"/>
            <a:ext cx="2883807" cy="3195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DC3FD-A8DA-BF8E-33F3-1B2C8FFA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48" y="2343150"/>
            <a:ext cx="3558396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47BB2-1BA1-03A3-7119-5C28C2FC6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208" y="3864429"/>
            <a:ext cx="3480167" cy="2529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FDF1C7-7B52-3660-371E-1667D7838D04}"/>
              </a:ext>
            </a:extLst>
          </p:cNvPr>
          <p:cNvSpPr txBox="1"/>
          <p:nvPr/>
        </p:nvSpPr>
        <p:spPr>
          <a:xfrm>
            <a:off x="3556291" y="651717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dirty="0"/>
              <a:t>https://www.openstreetmap.org/user/AngocA/diary/405959</a:t>
            </a:r>
          </a:p>
        </p:txBody>
      </p:sp>
    </p:spTree>
    <p:extLst>
      <p:ext uri="{BB962C8B-B14F-4D97-AF65-F5344CB8AC3E}">
        <p14:creationId xmlns:p14="http://schemas.microsoft.com/office/powerpoint/2010/main" val="291843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4F29-B51B-2A62-CBBB-561CD6D7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¿Cómo se mapea interiores?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53415-57FA-2B21-DDC6-1CC46CACD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Flujos y algunos elementos</a:t>
            </a:r>
          </a:p>
          <a:p>
            <a:pPr lvl="1"/>
            <a:r>
              <a:rPr lang="en-CO" dirty="0"/>
              <a:t>Corredor para conectar highways externos.</a:t>
            </a:r>
          </a:p>
          <a:p>
            <a:pPr lvl="1"/>
            <a:r>
              <a:rPr lang="en-CO" dirty="0"/>
              <a:t>Paredes, puertas, áreas, ventanas.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70082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EBE3-AD49-6D36-A21E-D9A4EED9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Estándar de mapeo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B593C-6E59-EB1E-229C-A34B42667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3D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34B78-8481-31B3-9209-817E6371DE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CO" dirty="0"/>
              <a:t>Simple 3D buildings schema (S3BD)</a:t>
            </a:r>
          </a:p>
          <a:p>
            <a:endParaRPr lang="en-CO" dirty="0"/>
          </a:p>
          <a:p>
            <a:r>
              <a:rPr lang="en-US" dirty="0" err="1"/>
              <a:t>wiki.osm.org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/>
              <a:t>Simple_3D_Buildings</a:t>
            </a:r>
            <a:endParaRPr lang="en-C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0452F-265B-1276-46F1-F91A19F008D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CO" dirty="0"/>
              <a:t>Indoor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B3E186-80E6-74DD-CCD4-82C6C006BD17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CO" dirty="0"/>
              <a:t>Simple Indoor Tagging schema (SIT)</a:t>
            </a:r>
          </a:p>
          <a:p>
            <a:endParaRPr lang="en-CO" dirty="0"/>
          </a:p>
          <a:p>
            <a:r>
              <a:rPr lang="en-US" dirty="0" err="1"/>
              <a:t>wiki.osm.org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 err="1"/>
              <a:t>Simple_Indoor_Tagging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800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9C1A9C-3053-2F6F-77DB-0189E528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Etiquetas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5E8F26-ECDF-A3CE-32ED-F781014BD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3D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61DB87-BCAF-9F11-C81A-FBDD3966277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O" dirty="0"/>
              <a:t>building:part</a:t>
            </a:r>
          </a:p>
          <a:p>
            <a:r>
              <a:rPr lang="en-CO" dirty="0"/>
              <a:t>height</a:t>
            </a:r>
          </a:p>
          <a:p>
            <a:r>
              <a:rPr lang="en-CO" dirty="0"/>
              <a:t>min_height</a:t>
            </a:r>
          </a:p>
          <a:p>
            <a:r>
              <a:rPr lang="en-CO" dirty="0"/>
              <a:t>building:</a:t>
            </a:r>
            <a:r>
              <a:rPr lang="en-CO" b="1" dirty="0"/>
              <a:t>levels</a:t>
            </a:r>
          </a:p>
          <a:p>
            <a:r>
              <a:rPr lang="en-CO" dirty="0"/>
              <a:t>building:material</a:t>
            </a:r>
          </a:p>
          <a:p>
            <a:r>
              <a:rPr lang="en-CO" dirty="0"/>
              <a:t>building:colour</a:t>
            </a:r>
          </a:p>
          <a:p>
            <a:r>
              <a:rPr lang="en-CO" dirty="0"/>
              <a:t>roof:shape</a:t>
            </a:r>
          </a:p>
          <a:p>
            <a:r>
              <a:rPr lang="en-CO" dirty="0"/>
              <a:t>roof:material</a:t>
            </a:r>
          </a:p>
          <a:p>
            <a:r>
              <a:rPr lang="en-CO" dirty="0"/>
              <a:t>roof:colour</a:t>
            </a:r>
          </a:p>
          <a:p>
            <a:endParaRPr lang="en-CO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7CD812-D290-B9D5-FC08-E0A5B651B65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CO" dirty="0"/>
              <a:t>Indoor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3B1CF5-17CD-B872-1591-2C0562A4372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O" b="1" dirty="0"/>
              <a:t>level (comienza en 0)</a:t>
            </a:r>
          </a:p>
          <a:p>
            <a:r>
              <a:rPr lang="en-CO" dirty="0"/>
              <a:t>min_level</a:t>
            </a:r>
          </a:p>
          <a:p>
            <a:r>
              <a:rPr lang="en-CO" dirty="0"/>
              <a:t>max_level</a:t>
            </a:r>
          </a:p>
          <a:p>
            <a:r>
              <a:rPr lang="en-CO" dirty="0"/>
              <a:t>indoor=</a:t>
            </a:r>
          </a:p>
          <a:p>
            <a:pPr lvl="1"/>
            <a:r>
              <a:rPr lang="en-CO" dirty="0"/>
              <a:t>room</a:t>
            </a:r>
          </a:p>
          <a:p>
            <a:pPr lvl="1"/>
            <a:r>
              <a:rPr lang="en-CO" dirty="0"/>
              <a:t>area</a:t>
            </a:r>
          </a:p>
          <a:p>
            <a:pPr lvl="1"/>
            <a:r>
              <a:rPr lang="en-CO" dirty="0"/>
              <a:t>wall</a:t>
            </a:r>
          </a:p>
          <a:p>
            <a:pPr lvl="1"/>
            <a:r>
              <a:rPr lang="en-CO" dirty="0"/>
              <a:t>corridor</a:t>
            </a:r>
          </a:p>
          <a:p>
            <a:r>
              <a:rPr lang="en-CO" dirty="0"/>
              <a:t>door, </a:t>
            </a:r>
            <a:r>
              <a:rPr lang="en-US" dirty="0"/>
              <a:t>w</a:t>
            </a:r>
            <a:r>
              <a:rPr lang="en-CO" dirty="0"/>
              <a:t>indow</a:t>
            </a:r>
          </a:p>
          <a:p>
            <a:r>
              <a:rPr lang="en-CO" dirty="0"/>
              <a:t>stairs</a:t>
            </a:r>
          </a:p>
          <a:p>
            <a:r>
              <a:rPr lang="en-CO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283503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F4954F-4BE0-4FF5-85FA-E9768C38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Mapeo 3D adicional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4C729B-6ABC-BF0B-CAA3-EE411E69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52335"/>
            <a:ext cx="3385458" cy="4010161"/>
          </a:xfrm>
        </p:spPr>
        <p:txBody>
          <a:bodyPr/>
          <a:lstStyle/>
          <a:p>
            <a:r>
              <a:rPr lang="en-CO" dirty="0"/>
              <a:t>Árboles.</a:t>
            </a:r>
          </a:p>
          <a:p>
            <a:r>
              <a:rPr lang="en-CO" dirty="0"/>
              <a:t>Canecas.</a:t>
            </a:r>
          </a:p>
          <a:p>
            <a:r>
              <a:rPr lang="en-CO" dirty="0"/>
              <a:t>Vías.</a:t>
            </a:r>
          </a:p>
          <a:p>
            <a:r>
              <a:rPr lang="en-CO" dirty="0"/>
              <a:t>Banderas.</a:t>
            </a:r>
          </a:p>
          <a:p>
            <a:r>
              <a:rPr lang="en-CO" dirty="0"/>
              <a:t>Piscinas.</a:t>
            </a:r>
          </a:p>
          <a:p>
            <a:r>
              <a:rPr lang="en-CO" dirty="0"/>
              <a:t>Pastos.</a:t>
            </a:r>
          </a:p>
          <a:p>
            <a:r>
              <a:rPr lang="en-CO" dirty="0"/>
              <a:t>Fuentes de agua.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4A803-9F73-13E9-C16C-2F1D69347E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997119" y="1841351"/>
            <a:ext cx="7130146" cy="4010161"/>
          </a:xfrm>
        </p:spPr>
        <p:txBody>
          <a:bodyPr/>
          <a:lstStyle/>
          <a:p>
            <a:r>
              <a:rPr lang="en-CO" dirty="0"/>
              <a:t>Lápidas</a:t>
            </a:r>
          </a:p>
          <a:p>
            <a:r>
              <a:rPr lang="en-CO" dirty="0"/>
              <a:t>Esculturas.</a:t>
            </a:r>
          </a:p>
          <a:p>
            <a:r>
              <a:rPr lang="en-CO" dirty="0"/>
              <a:t>Cables.</a:t>
            </a:r>
          </a:p>
          <a:p>
            <a:r>
              <a:rPr lang="en-CO" dirty="0"/>
              <a:t>Farola.</a:t>
            </a:r>
          </a:p>
          <a:p>
            <a:endParaRPr lang="en-C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D82AD-73F5-E2BD-F31C-0D2A2D96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713" y="1440048"/>
            <a:ext cx="3770168" cy="3730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4D91B3-40C9-CA9B-5937-5B1B2873C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370" y="3721677"/>
            <a:ext cx="3508829" cy="18013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9ACF1C-99FF-3808-EFF5-D30B24093B0F}"/>
              </a:ext>
            </a:extLst>
          </p:cNvPr>
          <p:cNvSpPr txBox="1"/>
          <p:nvPr/>
        </p:nvSpPr>
        <p:spPr>
          <a:xfrm>
            <a:off x="3733800" y="606554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dirty="0"/>
              <a:t>https://raw.githubusercontent.com/angoca/f4demo-in-taginfo/refs/heads/main/taginfo.json</a:t>
            </a:r>
          </a:p>
        </p:txBody>
      </p:sp>
    </p:spTree>
    <p:extLst>
      <p:ext uri="{BB962C8B-B14F-4D97-AF65-F5344CB8AC3E}">
        <p14:creationId xmlns:p14="http://schemas.microsoft.com/office/powerpoint/2010/main" val="58934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E49B-FCC7-AD3F-ECFB-39F148BB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Renders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9E331-EA93-6E69-058C-EA1016C70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F4 demo.</a:t>
            </a:r>
          </a:p>
          <a:p>
            <a:r>
              <a:rPr lang="en-CO" dirty="0"/>
              <a:t>OSM Buildings.</a:t>
            </a:r>
          </a:p>
          <a:p>
            <a:r>
              <a:rPr lang="en-CO" dirty="0"/>
              <a:t>Streets GL.</a:t>
            </a:r>
          </a:p>
          <a:p>
            <a:r>
              <a:rPr lang="en-CO" dirty="0"/>
              <a:t>OSMGO</a:t>
            </a:r>
          </a:p>
          <a:p>
            <a:r>
              <a:rPr lang="en-CO" dirty="0"/>
              <a:t>MapLibre.</a:t>
            </a:r>
          </a:p>
          <a:p>
            <a:endParaRPr lang="en-CO" dirty="0"/>
          </a:p>
          <a:p>
            <a:r>
              <a:rPr lang="en-CO" dirty="0"/>
              <a:t>Es mapear para el render.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77314-DF2D-AE31-E292-1B87B16E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75" y="2347577"/>
            <a:ext cx="4600481" cy="2033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20E8A-3F69-8C52-6F4B-4D1F93996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638" y="3721677"/>
            <a:ext cx="3502470" cy="1092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2FCBB-0D82-267A-F8F1-E648573FF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876" y="142887"/>
            <a:ext cx="4600481" cy="203951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8A0BB10-A21A-3E95-4B2B-6E856A4A5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78" y="142888"/>
            <a:ext cx="2204690" cy="220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E94BA-492D-ADA8-9A72-4CB125A82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874" y="4545997"/>
            <a:ext cx="4600481" cy="2329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0CB012-14DD-237B-C0DE-E10FDE5E19F4}"/>
              </a:ext>
            </a:extLst>
          </p:cNvPr>
          <p:cNvSpPr txBox="1"/>
          <p:nvPr/>
        </p:nvSpPr>
        <p:spPr>
          <a:xfrm>
            <a:off x="1085768" y="570732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O" dirty="0"/>
              <a:t>https://wiki.openstreetmap.org/wiki/Simple_3D_Buildings/Demo_areas</a:t>
            </a:r>
          </a:p>
        </p:txBody>
      </p:sp>
    </p:spTree>
    <p:extLst>
      <p:ext uri="{BB962C8B-B14F-4D97-AF65-F5344CB8AC3E}">
        <p14:creationId xmlns:p14="http://schemas.microsoft.com/office/powerpoint/2010/main" val="1003199321"/>
      </p:ext>
    </p:extLst>
  </p:cSld>
  <p:clrMapOvr>
    <a:masterClrMapping/>
  </p:clrMapOvr>
</p:sld>
</file>

<file path=ppt/theme/theme1.xml><?xml version="1.0" encoding="utf-8"?>
<a:theme xmlns:a="http://schemas.openxmlformats.org/drawingml/2006/main" name="SOTM_2025">
  <a:themeElements>
    <a:clrScheme name="SOTM_2025">
      <a:dk1>
        <a:srgbClr val="000000"/>
      </a:dk1>
      <a:lt1>
        <a:srgbClr val="FFFFFF"/>
      </a:lt1>
      <a:dk2>
        <a:srgbClr val="EE3968"/>
      </a:dk2>
      <a:lt2>
        <a:srgbClr val="E7E6E6"/>
      </a:lt2>
      <a:accent1>
        <a:srgbClr val="825782"/>
      </a:accent1>
      <a:accent2>
        <a:srgbClr val="EEA020"/>
      </a:accent2>
      <a:accent3>
        <a:srgbClr val="EDC4BF"/>
      </a:accent3>
      <a:accent4>
        <a:srgbClr val="ECE4CF"/>
      </a:accent4>
      <a:accent5>
        <a:srgbClr val="81B4C4"/>
      </a:accent5>
      <a:accent6>
        <a:srgbClr val="A0C7A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2044</TotalTime>
  <Words>528</Words>
  <Application>Microsoft Macintosh PowerPoint</Application>
  <PresentationFormat>Widescreen</PresentationFormat>
  <Paragraphs>121</Paragraphs>
  <Slides>22</Slides>
  <Notes>8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Times New Roman</vt:lpstr>
      <vt:lpstr>Francois One</vt:lpstr>
      <vt:lpstr>Roboto Light</vt:lpstr>
      <vt:lpstr>Arial</vt:lpstr>
      <vt:lpstr>SOTM_2025</vt:lpstr>
      <vt:lpstr>Mapeo de interiores y 3D en OpenStreetMap</vt:lpstr>
      <vt:lpstr>¿Qué es mapear en 3D en OSM?</vt:lpstr>
      <vt:lpstr>¿Cómo se diseña en 3D?</vt:lpstr>
      <vt:lpstr>¿Qué es el mapeo de interiores en OSM?</vt:lpstr>
      <vt:lpstr>¿Cómo se mapea interiores?</vt:lpstr>
      <vt:lpstr>Estándar de mapeo</vt:lpstr>
      <vt:lpstr>Etiquetas</vt:lpstr>
      <vt:lpstr>Mapeo 3D adicional</vt:lpstr>
      <vt:lpstr>Renders 3D</vt:lpstr>
      <vt:lpstr>Renders indoor</vt:lpstr>
      <vt:lpstr>Herramientas</vt:lpstr>
      <vt:lpstr>Trucos</vt:lpstr>
      <vt:lpstr>Herramientas 3D</vt:lpstr>
      <vt:lpstr>Problemas</vt:lpstr>
      <vt:lpstr>Gracias por su atención</vt:lpstr>
      <vt:lpstr>Introducción </vt:lpstr>
      <vt:lpstr>Marco conceptual y antecedentes (5 minutos) Conceptos clave que el público debe tener claro para entender la ponencia.  Breve revisión de estudios previos, experiencias o contexto del tema.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Laura Stephania Cruz Rangel</dc:creator>
  <cp:lastModifiedBy>Liliana Sofia Orjuela Villamil</cp:lastModifiedBy>
  <cp:revision>2</cp:revision>
  <dcterms:created xsi:type="dcterms:W3CDTF">2025-08-01T21:49:34Z</dcterms:created>
  <dcterms:modified xsi:type="dcterms:W3CDTF">2025-09-02T16:33:41Z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e0ade7-dadb-419f-ba78-e9aed1267232_Enabled">
    <vt:lpwstr>true</vt:lpwstr>
  </property>
  <property fmtid="{D5CDD505-2E9C-101B-9397-08002B2CF9AE}" pid="3" name="MSIP_Label_7fe0ade7-dadb-419f-ba78-e9aed1267232_SetDate">
    <vt:lpwstr>2025-09-01T06:28:44Z</vt:lpwstr>
  </property>
  <property fmtid="{D5CDD505-2E9C-101B-9397-08002B2CF9AE}" pid="4" name="MSIP_Label_7fe0ade7-dadb-419f-ba78-e9aed1267232_Method">
    <vt:lpwstr>Standard</vt:lpwstr>
  </property>
  <property fmtid="{D5CDD505-2E9C-101B-9397-08002B2CF9AE}" pid="5" name="MSIP_Label_7fe0ade7-dadb-419f-ba78-e9aed1267232_Name">
    <vt:lpwstr>7fe0ade7-dadb-419f-ba78-e9aed1267232</vt:lpwstr>
  </property>
  <property fmtid="{D5CDD505-2E9C-101B-9397-08002B2CF9AE}" pid="6" name="MSIP_Label_7fe0ade7-dadb-419f-ba78-e9aed1267232_SiteId">
    <vt:lpwstr>9a6f75ed-bc9a-49be-9deb-2a0f07483be9</vt:lpwstr>
  </property>
  <property fmtid="{D5CDD505-2E9C-101B-9397-08002B2CF9AE}" pid="7" name="MSIP_Label_7fe0ade7-dadb-419f-ba78-e9aed1267232_ActionId">
    <vt:lpwstr>bd8760b1-4c41-4a22-8aba-18cb007e6b04</vt:lpwstr>
  </property>
  <property fmtid="{D5CDD505-2E9C-101B-9397-08002B2CF9AE}" pid="8" name="MSIP_Label_7fe0ade7-dadb-419f-ba78-e9aed1267232_ContentBits">
    <vt:lpwstr>0</vt:lpwstr>
  </property>
</Properties>
</file>